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0" r:id="rId2"/>
  </p:sldIdLst>
  <p:sldSz cx="25203150" cy="36004500"/>
  <p:notesSz cx="6858000" cy="9144000"/>
  <p:defaultTextStyle>
    <a:defPPr>
      <a:defRPr lang="es-CO"/>
    </a:defPPr>
    <a:lvl1pPr marL="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879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758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637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9516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4395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9274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4153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90320" algn="l" defTabSz="3497580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40">
          <p15:clr>
            <a:srgbClr val="A4A3A4"/>
          </p15:clr>
        </p15:guide>
        <p15:guide id="2" pos="79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AAE1"/>
    <a:srgbClr val="F7F2D9"/>
    <a:srgbClr val="DBC965"/>
    <a:srgbClr val="295688"/>
    <a:srgbClr val="CC6634"/>
    <a:srgbClr val="668C46"/>
    <a:srgbClr val="663366"/>
    <a:srgbClr val="E66400"/>
    <a:srgbClr val="003399"/>
    <a:srgbClr val="915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2136" autoAdjust="0"/>
  </p:normalViewPr>
  <p:slideViewPr>
    <p:cSldViewPr>
      <p:cViewPr varScale="1">
        <p:scale>
          <a:sx n="13" d="100"/>
          <a:sy n="13" d="100"/>
        </p:scale>
        <p:origin x="2754" y="162"/>
      </p:cViewPr>
      <p:guideLst>
        <p:guide orient="horz" pos="11340"/>
        <p:guide pos="79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58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Relationship Id="rId9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ABEAF-95F9-44D9-8220-B5EB390C6BFF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B9EF3-57EF-49F1-93E1-F89EDA84B7D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444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F7634-1B3E-4B75-9AFF-3044C5A11B66}" type="datetimeFigureOut">
              <a:rPr lang="en-US" smtClean="0"/>
              <a:t>6/29/2017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49500" y="1143000"/>
            <a:ext cx="2159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49036-F578-4529-851F-52C525DBE0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7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49036-F578-4529-851F-52C525DBE0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4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890236" y="11184739"/>
            <a:ext cx="21422678" cy="77176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780473" y="20402552"/>
            <a:ext cx="17642205" cy="92011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748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7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63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9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43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834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IMAGINE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F417E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57AC4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57AC46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" y="251"/>
            <a:ext cx="25282526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D:\Dropbox\Personales\Uniandes\Proyectos\Websis\iconos\svg\Redes\twitter_9F417E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2" y="3520938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ropbox\Personales\Uniandes\Proyectos\Websis\iconos\svg\Redes\web_9F417E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15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ropbox\Personales\Uniandes\Proyectos\Websis\iconos\svg\Redes\facebook_9F417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38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42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772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ARTIxxx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BB7F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772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2050" name="Picture 2" descr="D:\Dropbox\Personales\Uniandes\Proyectos\Websis\iconos\svg\Redes\twitter_BB7F00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871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ropbox\Personales\Uniandes\Proyectos\Websis\iconos\svg\Redes\web_BB7F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facebook_BB7F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6294" y="3512580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80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663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MSINxxx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9150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00663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282526" cy="2500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web_915000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141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facebook_915000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1481" y="3515500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twitter_9150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673" y="35224235"/>
            <a:ext cx="720000" cy="58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295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B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003399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MBITxxx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66400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003399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 descr="D:\Dropbox\Personales\Uniandes\Proyectos\Websis\iconos\svg\Redes\facebook_E66400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7057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ropbox\Personales\Uniandes\Proyectos\Websis\iconos\svg\Redes\twitter_E66400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5951" y="35206688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ropbox\Personales\Uniandes\Proyectos\Websis\iconos\svg\Redes\web_E66400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18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356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5" y="2448521"/>
            <a:ext cx="25200000" cy="720000"/>
          </a:xfrm>
          <a:solidFill>
            <a:srgbClr val="663366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MISOxxx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668C46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66336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D:\Dropbox\Personales\Uniandes\Proyectos\Websis\iconos\svg\Redes\web_668c46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54" y="3508403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ropbox\Personales\Uniandes\Proyectos\Websis\iconos\svg\Redes\facebook_668c46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503" y="35140233"/>
            <a:ext cx="720000" cy="72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ropbox\Personales\Uniandes\Proyectos\Websis\iconos\svg\Redes\twitter_668c46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7959" y="35212162"/>
            <a:ext cx="720000" cy="58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65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448520"/>
            <a:ext cx="25235825" cy="720081"/>
          </a:xfrm>
          <a:solidFill>
            <a:srgbClr val="CC6634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ISISxxx</a:t>
            </a:r>
            <a:r>
              <a:rPr lang="es-ES" dirty="0"/>
              <a:t> - &lt;Nombre del Curso&gt;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CC6634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624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n-US" dirty="0" err="1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174" y="2500313"/>
            <a:ext cx="12601321" cy="668288"/>
          </a:xfrm>
          <a:solidFill>
            <a:srgbClr val="DBC965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Ingenier</a:t>
            </a:r>
            <a:r>
              <a:rPr lang="en-US" dirty="0" err="1"/>
              <a:t>ía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y </a:t>
            </a:r>
            <a:r>
              <a:rPr lang="en-US" dirty="0" err="1"/>
              <a:t>Computación</a:t>
            </a:r>
            <a:endParaRPr lang="es-ES" dirty="0"/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95688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0" y="34924130"/>
            <a:ext cx="25236000" cy="1080000"/>
          </a:xfrm>
          <a:prstGeom prst="rect">
            <a:avLst/>
          </a:prstGeom>
          <a:solidFill>
            <a:srgbClr val="DBC965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/>
              <a:t> 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  <p:pic>
        <p:nvPicPr>
          <p:cNvPr id="4098" name="Picture 2" descr="D:\Dropbox\Personales\Uniandes\Proyectos\Websis\iconos\svg\Redes\twitter_295685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522" y="35104130"/>
            <a:ext cx="89142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ropbox\Personales\Uniandes\Proyectos\Websis\iconos\svg\Redes\web_295685.png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905" y="3514023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ropbox\Personales\Uniandes\Proyectos\Websis\iconos\svg\Redes\facebook_295685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495" y="351041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373013" cy="250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01495" y="2500313"/>
            <a:ext cx="12644518" cy="668208"/>
          </a:xfrm>
          <a:solidFill>
            <a:srgbClr val="F7F2D9"/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</p:spTree>
    <p:extLst>
      <p:ext uri="{BB962C8B-B14F-4D97-AF65-F5344CB8AC3E}">
        <p14:creationId xmlns:p14="http://schemas.microsoft.com/office/powerpoint/2010/main" val="1759878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260159" y="1433514"/>
            <a:ext cx="8291664" cy="6100763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9853733" y="1433516"/>
            <a:ext cx="14089263" cy="30728846"/>
          </a:xfrm>
        </p:spPr>
        <p:txBody>
          <a:bodyPr/>
          <a:lstStyle>
            <a:lvl1pPr>
              <a:defRPr sz="12200"/>
            </a:lvl1pPr>
            <a:lvl2pPr>
              <a:defRPr sz="10700"/>
            </a:lvl2pPr>
            <a:lvl3pPr>
              <a:defRPr sz="92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260159" y="7534279"/>
            <a:ext cx="8291664" cy="24628081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90237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939994" y="25203153"/>
            <a:ext cx="15121890" cy="2975376"/>
          </a:xfrm>
        </p:spPr>
        <p:txBody>
          <a:bodyPr anchor="b"/>
          <a:lstStyle>
            <a:lvl1pPr algn="l">
              <a:defRPr sz="7700" b="1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4939994" y="3217067"/>
            <a:ext cx="15121890" cy="21602700"/>
          </a:xfrm>
        </p:spPr>
        <p:txBody>
          <a:bodyPr/>
          <a:lstStyle>
            <a:lvl1pPr marL="0" indent="0">
              <a:buNone/>
              <a:defRPr sz="12200"/>
            </a:lvl1pPr>
            <a:lvl2pPr marL="1748790" indent="0">
              <a:buNone/>
              <a:defRPr sz="10700"/>
            </a:lvl2pPr>
            <a:lvl3pPr marL="3497580" indent="0">
              <a:buNone/>
              <a:defRPr sz="9200"/>
            </a:lvl3pPr>
            <a:lvl4pPr marL="5246370" indent="0">
              <a:buNone/>
              <a:defRPr sz="7700"/>
            </a:lvl4pPr>
            <a:lvl5pPr marL="6995160" indent="0">
              <a:buNone/>
              <a:defRPr sz="7700"/>
            </a:lvl5pPr>
            <a:lvl6pPr marL="8743950" indent="0">
              <a:buNone/>
              <a:defRPr sz="7700"/>
            </a:lvl6pPr>
            <a:lvl7pPr marL="10492740" indent="0">
              <a:buNone/>
              <a:defRPr sz="7700"/>
            </a:lvl7pPr>
            <a:lvl8pPr marL="12241530" indent="0">
              <a:buNone/>
              <a:defRPr sz="7700"/>
            </a:lvl8pPr>
            <a:lvl9pPr marL="13990320" indent="0">
              <a:buNone/>
              <a:defRPr sz="7700"/>
            </a:lvl9pPr>
          </a:lstStyle>
          <a:p>
            <a:r>
              <a:rPr lang="en-US"/>
              <a:t>Click icon to add picture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939994" y="28178529"/>
            <a:ext cx="15121890" cy="4225524"/>
          </a:xfrm>
        </p:spPr>
        <p:txBody>
          <a:bodyPr/>
          <a:lstStyle>
            <a:lvl1pPr marL="0" indent="0">
              <a:buNone/>
              <a:defRPr sz="5400"/>
            </a:lvl1pPr>
            <a:lvl2pPr marL="1748790" indent="0">
              <a:buNone/>
              <a:defRPr sz="4600"/>
            </a:lvl2pPr>
            <a:lvl3pPr marL="3497580" indent="0">
              <a:buNone/>
              <a:defRPr sz="3800"/>
            </a:lvl3pPr>
            <a:lvl4pPr marL="5246370" indent="0">
              <a:buNone/>
              <a:defRPr sz="3400"/>
            </a:lvl4pPr>
            <a:lvl5pPr marL="6995160" indent="0">
              <a:buNone/>
              <a:defRPr sz="3400"/>
            </a:lvl5pPr>
            <a:lvl6pPr marL="8743950" indent="0">
              <a:buNone/>
              <a:defRPr sz="3400"/>
            </a:lvl6pPr>
            <a:lvl7pPr marL="10492740" indent="0">
              <a:buNone/>
              <a:defRPr sz="3400"/>
            </a:lvl7pPr>
            <a:lvl8pPr marL="12241530" indent="0">
              <a:buNone/>
              <a:defRPr sz="3400"/>
            </a:lvl8pPr>
            <a:lvl9pPr marL="13990320" indent="0">
              <a:buNone/>
              <a:defRPr sz="34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0331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284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561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18272286" y="1441856"/>
            <a:ext cx="5670709" cy="307205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1260157" y="1441856"/>
            <a:ext cx="16592074" cy="3072050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92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90876" y="23136226"/>
            <a:ext cx="21422678" cy="7150894"/>
          </a:xfrm>
        </p:spPr>
        <p:txBody>
          <a:bodyPr anchor="t"/>
          <a:lstStyle>
            <a:lvl1pPr algn="l">
              <a:defRPr sz="15300" b="1" cap="all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990876" y="15260249"/>
            <a:ext cx="21422678" cy="7875980"/>
          </a:xfrm>
        </p:spPr>
        <p:txBody>
          <a:bodyPr anchor="b"/>
          <a:lstStyle>
            <a:lvl1pPr marL="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1pPr>
            <a:lvl2pPr marL="174879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7580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637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4pPr>
            <a:lvl5pPr marL="699516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5pPr>
            <a:lvl6pPr marL="874395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6pPr>
            <a:lvl7pPr marL="1049274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7pPr>
            <a:lvl8pPr marL="1224153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8pPr>
            <a:lvl9pPr marL="1399032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77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1260160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811603" y="8401058"/>
            <a:ext cx="11131391" cy="23761304"/>
          </a:xfrm>
        </p:spPr>
        <p:txBody>
          <a:bodyPr/>
          <a:lstStyle>
            <a:lvl1pPr>
              <a:defRPr sz="10700"/>
            </a:lvl1pPr>
            <a:lvl2pPr>
              <a:defRPr sz="9200"/>
            </a:lvl2pPr>
            <a:lvl3pPr>
              <a:defRPr sz="77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862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9" y="8059343"/>
            <a:ext cx="11135768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1260159" y="11418095"/>
            <a:ext cx="11135768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12802855" y="8059343"/>
            <a:ext cx="11140141" cy="3358751"/>
          </a:xfrm>
        </p:spPr>
        <p:txBody>
          <a:bodyPr anchor="b"/>
          <a:lstStyle>
            <a:lvl1pPr marL="0" indent="0">
              <a:buNone/>
              <a:defRPr sz="9200" b="1"/>
            </a:lvl1pPr>
            <a:lvl2pPr marL="1748790" indent="0">
              <a:buNone/>
              <a:defRPr sz="7700" b="1"/>
            </a:lvl2pPr>
            <a:lvl3pPr marL="3497580" indent="0">
              <a:buNone/>
              <a:defRPr sz="6900" b="1"/>
            </a:lvl3pPr>
            <a:lvl4pPr marL="5246370" indent="0">
              <a:buNone/>
              <a:defRPr sz="6100" b="1"/>
            </a:lvl4pPr>
            <a:lvl5pPr marL="6995160" indent="0">
              <a:buNone/>
              <a:defRPr sz="6100" b="1"/>
            </a:lvl5pPr>
            <a:lvl6pPr marL="8743950" indent="0">
              <a:buNone/>
              <a:defRPr sz="6100" b="1"/>
            </a:lvl6pPr>
            <a:lvl7pPr marL="10492740" indent="0">
              <a:buNone/>
              <a:defRPr sz="6100" b="1"/>
            </a:lvl7pPr>
            <a:lvl8pPr marL="12241530" indent="0">
              <a:buNone/>
              <a:defRPr sz="6100" b="1"/>
            </a:lvl8pPr>
            <a:lvl9pPr marL="13990320" indent="0">
              <a:buNone/>
              <a:defRPr sz="6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12802855" y="11418095"/>
            <a:ext cx="11140141" cy="20744261"/>
          </a:xfrm>
        </p:spPr>
        <p:txBody>
          <a:bodyPr/>
          <a:lstStyle>
            <a:lvl1pPr>
              <a:defRPr sz="9200"/>
            </a:lvl1pPr>
            <a:lvl2pPr>
              <a:defRPr sz="7700"/>
            </a:lvl2pPr>
            <a:lvl3pPr>
              <a:defRPr sz="6900"/>
            </a:lvl3pPr>
            <a:lvl4pPr>
              <a:defRPr sz="6100"/>
            </a:lvl4pPr>
            <a:lvl5pPr>
              <a:defRPr sz="6100"/>
            </a:lvl5pPr>
            <a:lvl6pPr>
              <a:defRPr sz="6100"/>
            </a:lvl6pPr>
            <a:lvl7pPr>
              <a:defRPr sz="6100"/>
            </a:lvl7pPr>
            <a:lvl8pPr>
              <a:defRPr sz="6100"/>
            </a:lvl8pPr>
            <a:lvl9pPr>
              <a:defRPr sz="6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406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550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202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" y="-71757"/>
            <a:ext cx="25269826" cy="2547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5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COMIT – Sub área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25579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EC7327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EC7327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7272905" y="35269324"/>
            <a:ext cx="436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http://sistemas.uniandes.edu.co</a:t>
            </a:r>
          </a:p>
        </p:txBody>
      </p:sp>
      <p:sp>
        <p:nvSpPr>
          <p:cNvPr id="33" name="32 CuadroTexto"/>
          <p:cNvSpPr txBox="1"/>
          <p:nvPr userDrawn="1"/>
        </p:nvSpPr>
        <p:spPr>
          <a:xfrm>
            <a:off x="12621207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sp>
        <p:nvSpPr>
          <p:cNvPr id="34" name="33 CuadroTexto"/>
          <p:cNvSpPr txBox="1"/>
          <p:nvPr userDrawn="1"/>
        </p:nvSpPr>
        <p:spPr>
          <a:xfrm>
            <a:off x="15853625" y="35284172"/>
            <a:ext cx="2105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/>
              <a:t>/</a:t>
            </a:r>
            <a:r>
              <a:rPr lang="es-CO" sz="2400" b="1" dirty="0" err="1"/>
              <a:t>DISCUniandes</a:t>
            </a:r>
            <a:endParaRPr lang="es-CO" sz="2400" b="1" dirty="0"/>
          </a:p>
        </p:txBody>
      </p:sp>
      <p:pic>
        <p:nvPicPr>
          <p:cNvPr id="8" name="7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233" y="35156826"/>
            <a:ext cx="720000" cy="720000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184" y="35104130"/>
            <a:ext cx="720000" cy="720000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903" y="35140153"/>
            <a:ext cx="720000" cy="720000"/>
          </a:xfrm>
          <a:prstGeom prst="rect">
            <a:avLst/>
          </a:prstGeom>
        </p:spPr>
      </p:pic>
      <p:sp>
        <p:nvSpPr>
          <p:cNvPr id="14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1459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CS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>
          <a:xfrm>
            <a:off x="1224313" y="35262986"/>
            <a:ext cx="4464497" cy="468000"/>
          </a:xfrm>
        </p:spPr>
        <p:txBody>
          <a:bodyPr/>
          <a:lstStyle>
            <a:lvl1pPr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pPr/>
              <a:t>29/06/2017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8650248" y="35266154"/>
            <a:ext cx="6120680" cy="468000"/>
          </a:xfrm>
        </p:spPr>
        <p:txBody>
          <a:bodyPr/>
          <a:lstStyle>
            <a:lvl1pPr algn="l"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endParaRPr lang="es-CO" dirty="0"/>
          </a:p>
        </p:txBody>
      </p:sp>
      <p:sp>
        <p:nvSpPr>
          <p:cNvPr id="6" name="6 Título"/>
          <p:cNvSpPr>
            <a:spLocks noGrp="1"/>
          </p:cNvSpPr>
          <p:nvPr>
            <p:ph type="title" hasCustomPrompt="1"/>
          </p:nvPr>
        </p:nvSpPr>
        <p:spPr>
          <a:xfrm>
            <a:off x="731101" y="3456794"/>
            <a:ext cx="23760000" cy="1440000"/>
          </a:xfrm>
        </p:spPr>
        <p:txBody>
          <a:bodyPr>
            <a:normAutofit/>
          </a:bodyPr>
          <a:lstStyle>
            <a:lvl1pPr>
              <a:defRPr sz="6000" baseline="0"/>
            </a:lvl1pPr>
          </a:lstStyle>
          <a:p>
            <a:r>
              <a:rPr lang="es-ES" dirty="0"/>
              <a:t>Título del Proyecto</a:t>
            </a:r>
            <a:endParaRPr lang="es-CO" dirty="0"/>
          </a:p>
        </p:txBody>
      </p:sp>
      <p:sp>
        <p:nvSpPr>
          <p:cNvPr id="15" name="1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648247" y="7057036"/>
            <a:ext cx="24050672" cy="1080119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Resumen</a:t>
            </a:r>
            <a:endParaRPr lang="es-CO" dirty="0"/>
          </a:p>
        </p:txBody>
      </p:sp>
      <p:sp>
        <p:nvSpPr>
          <p:cNvPr id="22" name="21 Marcador de texto"/>
          <p:cNvSpPr>
            <a:spLocks noGrp="1"/>
          </p:cNvSpPr>
          <p:nvPr>
            <p:ph type="body" sz="quarter" idx="14" hasCustomPrompt="1"/>
          </p:nvPr>
        </p:nvSpPr>
        <p:spPr>
          <a:xfrm>
            <a:off x="693442" y="8353177"/>
            <a:ext cx="24005479" cy="2088231"/>
          </a:xfrm>
        </p:spPr>
        <p:txBody>
          <a:bodyPr>
            <a:noAutofit/>
          </a:bodyPr>
          <a:lstStyle>
            <a:lvl1pPr marL="0" indent="0">
              <a:buNone/>
              <a:defRPr sz="3600" b="1" i="1"/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Resumen del proyecto</a:t>
            </a:r>
          </a:p>
        </p:txBody>
      </p:sp>
      <p:sp>
        <p:nvSpPr>
          <p:cNvPr id="25" name="14 Marcador de texto"/>
          <p:cNvSpPr>
            <a:spLocks noGrp="1"/>
          </p:cNvSpPr>
          <p:nvPr>
            <p:ph type="body" sz="quarter" idx="15" hasCustomPrompt="1"/>
          </p:nvPr>
        </p:nvSpPr>
        <p:spPr>
          <a:xfrm>
            <a:off x="648247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 algn="l">
              <a:buNone/>
              <a:defRPr sz="48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Introducción</a:t>
            </a:r>
            <a:endParaRPr lang="es-CO" dirty="0"/>
          </a:p>
        </p:txBody>
      </p:sp>
      <p:sp>
        <p:nvSpPr>
          <p:cNvPr id="26" name="14 Marcador de texto"/>
          <p:cNvSpPr>
            <a:spLocks noGrp="1"/>
          </p:cNvSpPr>
          <p:nvPr>
            <p:ph type="body" sz="quarter" idx="16" hasCustomPrompt="1"/>
          </p:nvPr>
        </p:nvSpPr>
        <p:spPr>
          <a:xfrm>
            <a:off x="648247" y="163460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Objetivos</a:t>
            </a:r>
            <a:endParaRPr lang="es-CO" dirty="0"/>
          </a:p>
        </p:txBody>
      </p:sp>
      <p:sp>
        <p:nvSpPr>
          <p:cNvPr id="27" name="14 Marcador de texto"/>
          <p:cNvSpPr>
            <a:spLocks noGrp="1"/>
          </p:cNvSpPr>
          <p:nvPr>
            <p:ph type="body" sz="quarter" idx="17" hasCustomPrompt="1"/>
          </p:nvPr>
        </p:nvSpPr>
        <p:spPr>
          <a:xfrm>
            <a:off x="648247" y="22898795"/>
            <a:ext cx="11520000" cy="1080000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Metodología</a:t>
            </a:r>
            <a:endParaRPr lang="es-CO" dirty="0"/>
          </a:p>
        </p:txBody>
      </p:sp>
      <p:sp>
        <p:nvSpPr>
          <p:cNvPr id="28" name="14 Marcador de texto"/>
          <p:cNvSpPr>
            <a:spLocks noGrp="1"/>
          </p:cNvSpPr>
          <p:nvPr>
            <p:ph type="body" sz="quarter" idx="18" hasCustomPrompt="1"/>
          </p:nvPr>
        </p:nvSpPr>
        <p:spPr>
          <a:xfrm>
            <a:off x="13394944" y="10945469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Diseño e implementación</a:t>
            </a:r>
            <a:endParaRPr lang="es-CO" dirty="0"/>
          </a:p>
        </p:txBody>
      </p:sp>
      <p:sp>
        <p:nvSpPr>
          <p:cNvPr id="29" name="14 Marcador de texto"/>
          <p:cNvSpPr>
            <a:spLocks noGrp="1"/>
          </p:cNvSpPr>
          <p:nvPr>
            <p:ph type="body" sz="quarter" idx="19" hasCustomPrompt="1"/>
          </p:nvPr>
        </p:nvSpPr>
        <p:spPr>
          <a:xfrm>
            <a:off x="13393663" y="19154382"/>
            <a:ext cx="11520000" cy="1080119"/>
          </a:xfr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Resultados</a:t>
            </a:r>
            <a:endParaRPr lang="es-CO" dirty="0"/>
          </a:p>
        </p:txBody>
      </p:sp>
      <p:sp>
        <p:nvSpPr>
          <p:cNvPr id="30" name="14 Marcador de texto"/>
          <p:cNvSpPr>
            <a:spLocks noGrp="1"/>
          </p:cNvSpPr>
          <p:nvPr>
            <p:ph type="body" sz="quarter" idx="20" hasCustomPrompt="1"/>
          </p:nvPr>
        </p:nvSpPr>
        <p:spPr>
          <a:xfrm>
            <a:off x="13393663" y="28155381"/>
            <a:ext cx="11520000" cy="1080119"/>
          </a:xfrm>
          <a:blipFill>
            <a:blip r:embed="rId4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l">
              <a:buNone/>
              <a:defRPr sz="5000" baseline="0">
                <a:solidFill>
                  <a:schemeClr val="bg1"/>
                </a:solidFill>
              </a:defRPr>
            </a:lvl1pPr>
            <a:lvl2pPr marL="1748790" indent="0">
              <a:buNone/>
              <a:defRPr/>
            </a:lvl2pPr>
            <a:lvl3pPr marL="3497580" indent="0">
              <a:buNone/>
              <a:defRPr/>
            </a:lvl3pPr>
            <a:lvl4pPr marL="5246370" indent="0">
              <a:buNone/>
              <a:defRPr/>
            </a:lvl4pPr>
            <a:lvl5pPr marL="6995160" indent="0">
              <a:buNone/>
              <a:defRPr/>
            </a:lvl5pPr>
          </a:lstStyle>
          <a:p>
            <a:pPr lvl="0"/>
            <a:r>
              <a:rPr lang="es-ES" dirty="0"/>
              <a:t>Conclusiones</a:t>
            </a:r>
            <a:endParaRPr lang="es-CO" dirty="0"/>
          </a:p>
        </p:txBody>
      </p:sp>
      <p:sp>
        <p:nvSpPr>
          <p:cNvPr id="44" name="21 Marcador de texto"/>
          <p:cNvSpPr>
            <a:spLocks noGrp="1"/>
          </p:cNvSpPr>
          <p:nvPr>
            <p:ph type="body" sz="quarter" idx="30" hasCustomPrompt="1"/>
          </p:nvPr>
        </p:nvSpPr>
        <p:spPr>
          <a:xfrm>
            <a:off x="-23814" y="2448521"/>
            <a:ext cx="12672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ctr">
              <a:buNone/>
              <a:defRPr sz="3600" b="1" i="0" baseline="0"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 err="1"/>
              <a:t>TICSw</a:t>
            </a:r>
            <a:r>
              <a:rPr lang="es-ES" dirty="0"/>
              <a:t> – Sub área / Programa estudiante</a:t>
            </a:r>
          </a:p>
        </p:txBody>
      </p:sp>
      <p:sp>
        <p:nvSpPr>
          <p:cNvPr id="46" name="21 Marcador de texto"/>
          <p:cNvSpPr>
            <a:spLocks noGrp="1"/>
          </p:cNvSpPr>
          <p:nvPr>
            <p:ph type="body" sz="quarter" idx="31" hasCustomPrompt="1"/>
          </p:nvPr>
        </p:nvSpPr>
        <p:spPr>
          <a:xfrm>
            <a:off x="731101" y="5040810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3200" b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&lt;Integrante 1&gt;, &lt;Integrante 2&gt;, &lt;Integrante 3&gt;</a:t>
            </a:r>
          </a:p>
        </p:txBody>
      </p:sp>
      <p:sp>
        <p:nvSpPr>
          <p:cNvPr id="47" name="21 Marcador de texto"/>
          <p:cNvSpPr>
            <a:spLocks noGrp="1"/>
          </p:cNvSpPr>
          <p:nvPr>
            <p:ph type="body" sz="quarter" idx="32" hasCustomPrompt="1"/>
          </p:nvPr>
        </p:nvSpPr>
        <p:spPr>
          <a:xfrm>
            <a:off x="731101" y="5904906"/>
            <a:ext cx="23760000" cy="720000"/>
          </a:xfrm>
        </p:spPr>
        <p:txBody>
          <a:bodyPr>
            <a:noAutofit/>
          </a:bodyPr>
          <a:lstStyle>
            <a:lvl1pPr marL="0" indent="0" algn="ctr">
              <a:buNone/>
              <a:defRPr sz="2400" b="1" i="1">
                <a:solidFill>
                  <a:srgbClr val="E1244B"/>
                </a:solidFill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&lt;correo1&gt;@uniandes.edu.co, &lt;correo2&gt;@uniandes.edu.co, &lt;correo3&gt;@uniandes.edu.co</a:t>
            </a:r>
          </a:p>
        </p:txBody>
      </p:sp>
      <p:sp>
        <p:nvSpPr>
          <p:cNvPr id="41" name="40 Rectángulo"/>
          <p:cNvSpPr/>
          <p:nvPr userDrawn="1"/>
        </p:nvSpPr>
        <p:spPr>
          <a:xfrm>
            <a:off x="-1" y="34924130"/>
            <a:ext cx="25200000" cy="108000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 </a:t>
            </a:r>
          </a:p>
        </p:txBody>
      </p:sp>
      <p:sp>
        <p:nvSpPr>
          <p:cNvPr id="32" name="21 Marcador de texto"/>
          <p:cNvSpPr>
            <a:spLocks noGrp="1"/>
          </p:cNvSpPr>
          <p:nvPr>
            <p:ph type="body" sz="quarter" idx="33" hasCustomPrompt="1"/>
          </p:nvPr>
        </p:nvSpPr>
        <p:spPr>
          <a:xfrm>
            <a:off x="12646013" y="2448521"/>
            <a:ext cx="12600000" cy="720000"/>
          </a:xfrm>
          <a:solidFill>
            <a:srgbClr val="24AAE1">
              <a:alpha val="25098"/>
            </a:srgbClr>
          </a:solidFill>
        </p:spPr>
        <p:txBody>
          <a:bodyPr>
            <a:noAutofit/>
          </a:bodyPr>
          <a:lstStyle>
            <a:lvl1pPr marL="0" indent="0" algn="r">
              <a:buNone/>
              <a:defRPr sz="3200" b="1" i="1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1748790" indent="0">
              <a:buNone/>
              <a:defRPr sz="4400"/>
            </a:lvl2pPr>
            <a:lvl3pPr marL="3497580" indent="0">
              <a:buNone/>
              <a:defRPr sz="3600"/>
            </a:lvl3pPr>
            <a:lvl4pPr marL="5246370" indent="0">
              <a:buNone/>
              <a:defRPr sz="2800"/>
            </a:lvl4pPr>
            <a:lvl5pPr marL="6995160" indent="0">
              <a:buNone/>
              <a:defRPr sz="2800"/>
            </a:lvl5pPr>
          </a:lstStyle>
          <a:p>
            <a:pPr lvl="0"/>
            <a:r>
              <a:rPr lang="es-ES" dirty="0"/>
              <a:t>Asesor: &lt;asesor&gt; (&lt;correo asesor&gt;@uniandes.edu.co)</a:t>
            </a:r>
          </a:p>
        </p:txBody>
      </p:sp>
      <p:sp>
        <p:nvSpPr>
          <p:cNvPr id="2" name="1 CuadroTexto"/>
          <p:cNvSpPr txBox="1"/>
          <p:nvPr userDrawn="1"/>
        </p:nvSpPr>
        <p:spPr>
          <a:xfrm>
            <a:off x="896655" y="35269324"/>
            <a:ext cx="4531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http://psistemas.uniandes.edu.co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25200000" cy="253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4" y="35140234"/>
            <a:ext cx="720000" cy="720000"/>
          </a:xfrm>
          <a:prstGeom prst="rect">
            <a:avLst/>
          </a:prstGeom>
        </p:spPr>
      </p:pic>
      <p:sp>
        <p:nvSpPr>
          <p:cNvPr id="38" name="13 Marcador de contenido"/>
          <p:cNvSpPr>
            <a:spLocks noGrp="1"/>
          </p:cNvSpPr>
          <p:nvPr>
            <p:ph sz="quarter" idx="34" hasCustomPrompt="1"/>
          </p:nvPr>
        </p:nvSpPr>
        <p:spPr>
          <a:xfrm>
            <a:off x="648247" y="12313619"/>
            <a:ext cx="11520000" cy="3600450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introducción</a:t>
            </a:r>
            <a:r>
              <a:rPr lang="es-CO" dirty="0"/>
              <a:t> del proyecto</a:t>
            </a:r>
            <a:endParaRPr lang="es-ES" dirty="0"/>
          </a:p>
        </p:txBody>
      </p:sp>
      <p:sp>
        <p:nvSpPr>
          <p:cNvPr id="42" name="13 Marcador de contenido"/>
          <p:cNvSpPr>
            <a:spLocks noGrp="1"/>
          </p:cNvSpPr>
          <p:nvPr>
            <p:ph sz="quarter" idx="35" hasCustomPrompt="1"/>
          </p:nvPr>
        </p:nvSpPr>
        <p:spPr>
          <a:xfrm>
            <a:off x="612904" y="17714219"/>
            <a:ext cx="11520000" cy="4896544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objetivos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5" name="13 Marcador de contenido"/>
          <p:cNvSpPr>
            <a:spLocks noGrp="1"/>
          </p:cNvSpPr>
          <p:nvPr>
            <p:ph sz="quarter" idx="36" hasCustomPrompt="1"/>
          </p:nvPr>
        </p:nvSpPr>
        <p:spPr>
          <a:xfrm>
            <a:off x="13393663" y="12313568"/>
            <a:ext cx="11520000" cy="655277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el diseño e implementación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48" name="13 Marcador de contenido"/>
          <p:cNvSpPr>
            <a:spLocks noGrp="1"/>
          </p:cNvSpPr>
          <p:nvPr>
            <p:ph sz="quarter" idx="37" hasCustomPrompt="1"/>
          </p:nvPr>
        </p:nvSpPr>
        <p:spPr>
          <a:xfrm>
            <a:off x="648247" y="24482970"/>
            <a:ext cx="11520000" cy="10081120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 metodología </a:t>
            </a:r>
            <a:r>
              <a:rPr lang="es-CO" dirty="0"/>
              <a:t>del proyecto</a:t>
            </a:r>
            <a:endParaRPr lang="es-ES" dirty="0"/>
          </a:p>
        </p:txBody>
      </p:sp>
      <p:sp>
        <p:nvSpPr>
          <p:cNvPr id="49" name="13 Marcador de contenido"/>
          <p:cNvSpPr>
            <a:spLocks noGrp="1"/>
          </p:cNvSpPr>
          <p:nvPr>
            <p:ph sz="quarter" idx="38" hasCustomPrompt="1"/>
          </p:nvPr>
        </p:nvSpPr>
        <p:spPr>
          <a:xfrm>
            <a:off x="13393663" y="20594488"/>
            <a:ext cx="11520000" cy="727285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los resultados del </a:t>
            </a:r>
            <a:r>
              <a:rPr lang="es-CO" dirty="0"/>
              <a:t>proyecto</a:t>
            </a:r>
            <a:endParaRPr lang="es-ES" dirty="0"/>
          </a:p>
        </p:txBody>
      </p:sp>
      <p:sp>
        <p:nvSpPr>
          <p:cNvPr id="50" name="13 Marcador de contenido"/>
          <p:cNvSpPr>
            <a:spLocks noGrp="1"/>
          </p:cNvSpPr>
          <p:nvPr>
            <p:ph sz="quarter" idx="39" hasCustomPrompt="1"/>
          </p:nvPr>
        </p:nvSpPr>
        <p:spPr>
          <a:xfrm>
            <a:off x="13393663" y="29451522"/>
            <a:ext cx="11520000" cy="5112619"/>
          </a:xfrm>
        </p:spPr>
        <p:txBody>
          <a:bodyPr>
            <a:normAutofit/>
          </a:bodyPr>
          <a:lstStyle>
            <a:lvl1pPr marL="0" indent="0">
              <a:buNone/>
              <a:defRPr sz="3200" baseline="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 marL="6995160" indent="0">
              <a:buNone/>
              <a:defRPr sz="3200"/>
            </a:lvl5pPr>
          </a:lstStyle>
          <a:p>
            <a:pPr lvl="0"/>
            <a:r>
              <a:rPr lang="es-ES" dirty="0"/>
              <a:t>Haga clic para ingresar las conclusiones del </a:t>
            </a:r>
            <a:r>
              <a:rPr lang="es-CO" dirty="0"/>
              <a:t>proyecto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682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1260158" y="1441852"/>
            <a:ext cx="22682835" cy="6000750"/>
          </a:xfrm>
          <a:prstGeom prst="rect">
            <a:avLst/>
          </a:prstGeom>
        </p:spPr>
        <p:txBody>
          <a:bodyPr vert="horz" lIns="349758" tIns="174879" rIns="349758" bIns="174879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260158" y="8401058"/>
            <a:ext cx="22682835" cy="23761304"/>
          </a:xfrm>
          <a:prstGeom prst="rect">
            <a:avLst/>
          </a:prstGeom>
        </p:spPr>
        <p:txBody>
          <a:bodyPr vert="horz" lIns="349758" tIns="174879" rIns="349758" bIns="174879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12601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l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2EE88-468A-48F5-896A-B4CE8ACA2C11}" type="datetimeFigureOut">
              <a:rPr lang="es-CO" smtClean="0"/>
              <a:t>29/06/2017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8611076" y="33370843"/>
            <a:ext cx="7980998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ct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8062258" y="33370843"/>
            <a:ext cx="5880735" cy="1916906"/>
          </a:xfrm>
          <a:prstGeom prst="rect">
            <a:avLst/>
          </a:prstGeom>
        </p:spPr>
        <p:txBody>
          <a:bodyPr vert="horz" lIns="349758" tIns="174879" rIns="349758" bIns="174879" rtlCol="0" anchor="ctr"/>
          <a:lstStyle>
            <a:lvl1pPr algn="r">
              <a:defRPr sz="4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69A6C-8983-4CE5-98F7-B967F05418B8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8219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56" r:id="rId17"/>
    <p:sldLayoutId id="2147483657" r:id="rId18"/>
    <p:sldLayoutId id="2147483658" r:id="rId19"/>
    <p:sldLayoutId id="2147483659" r:id="rId20"/>
  </p:sldLayoutIdLst>
  <p:txStyles>
    <p:titleStyle>
      <a:lvl1pPr algn="ctr" defTabSz="3497580" rtl="0" eaLnBrk="1" latinLnBrk="0" hangingPunct="1">
        <a:spcBef>
          <a:spcPct val="0"/>
        </a:spcBef>
        <a:buNone/>
        <a:defRPr sz="16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11593" indent="-1311593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200" kern="1200">
          <a:solidFill>
            <a:schemeClr val="tx1"/>
          </a:solidFill>
          <a:latin typeface="+mn-lt"/>
          <a:ea typeface="+mn-ea"/>
          <a:cs typeface="+mn-cs"/>
        </a:defRPr>
      </a:lvl1pPr>
      <a:lvl2pPr marL="2841784" indent="-1092994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10700" kern="1200">
          <a:solidFill>
            <a:schemeClr val="tx1"/>
          </a:solidFill>
          <a:latin typeface="+mn-lt"/>
          <a:ea typeface="+mn-ea"/>
          <a:cs typeface="+mn-cs"/>
        </a:defRPr>
      </a:lvl2pPr>
      <a:lvl3pPr marL="437197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612076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–"/>
        <a:defRPr sz="7700" kern="1200">
          <a:solidFill>
            <a:schemeClr val="tx1"/>
          </a:solidFill>
          <a:latin typeface="+mn-lt"/>
          <a:ea typeface="+mn-ea"/>
          <a:cs typeface="+mn-cs"/>
        </a:defRPr>
      </a:lvl4pPr>
      <a:lvl5pPr marL="786955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»"/>
        <a:defRPr sz="7700" kern="1200">
          <a:solidFill>
            <a:schemeClr val="tx1"/>
          </a:solidFill>
          <a:latin typeface="+mn-lt"/>
          <a:ea typeface="+mn-ea"/>
          <a:cs typeface="+mn-cs"/>
        </a:defRPr>
      </a:lvl5pPr>
      <a:lvl6pPr marL="961834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6pPr>
      <a:lvl7pPr marL="1136713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7pPr>
      <a:lvl8pPr marL="1311592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8pPr>
      <a:lvl9pPr marL="14864715" indent="-874395" algn="l" defTabSz="3497580" rtl="0" eaLnBrk="1" latinLnBrk="0" hangingPunct="1">
        <a:spcBef>
          <a:spcPct val="20000"/>
        </a:spcBef>
        <a:buFont typeface="Arial" panose="020B0604020202020204" pitchFamily="34" charset="0"/>
        <a:buChar char="•"/>
        <a:defRPr sz="7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879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758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637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4395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9274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4153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algn="l" defTabSz="3497580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jp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ángulo 73"/>
          <p:cNvSpPr/>
          <p:nvPr/>
        </p:nvSpPr>
        <p:spPr>
          <a:xfrm>
            <a:off x="2619374" y="22179433"/>
            <a:ext cx="3311801" cy="56624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2619375" y="11803442"/>
            <a:ext cx="19964400" cy="105536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10 Marcador de texto"/>
          <p:cNvSpPr>
            <a:spLocks noGrp="1"/>
          </p:cNvSpPr>
          <p:nvPr>
            <p:ph type="body" sz="quarter" idx="30"/>
          </p:nvPr>
        </p:nvSpPr>
        <p:spPr>
          <a:xfrm>
            <a:off x="-23814" y="2448521"/>
            <a:ext cx="25226964" cy="720000"/>
          </a:xfrm>
        </p:spPr>
        <p:txBody>
          <a:bodyPr/>
          <a:lstStyle/>
          <a:p>
            <a:pPr algn="l"/>
            <a:r>
              <a:rPr lang="es-MX" sz="3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Santiago Beltrán Caicedo(s.beltran10@uniandes.edu.co), Nicolás Cardozo (n.cardozo@uniandes.edu.co)</a:t>
            </a:r>
            <a:endParaRPr lang="es-CO" sz="3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l"/>
            <a:endParaRPr lang="es-CO" sz="32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600575" y="1"/>
            <a:ext cx="12039600" cy="244852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uadroTexto 8"/>
          <p:cNvSpPr txBox="1"/>
          <p:nvPr/>
        </p:nvSpPr>
        <p:spPr>
          <a:xfrm>
            <a:off x="9315449" y="369809"/>
            <a:ext cx="62877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1500" dirty="0">
                <a:solidFill>
                  <a:schemeClr val="bg1"/>
                </a:solidFill>
              </a:rPr>
              <a:t>Collab</a:t>
            </a:r>
            <a:r>
              <a:rPr lang="es-MX" sz="11500" dirty="0">
                <a:solidFill>
                  <a:schemeClr val="accent5">
                    <a:lumMod val="50000"/>
                  </a:schemeClr>
                </a:solidFill>
              </a:rPr>
              <a:t>IDE</a:t>
            </a:r>
            <a:endParaRPr lang="es-CO" sz="115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526783" y="3752850"/>
            <a:ext cx="11236592" cy="70020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Rectángulo 15"/>
          <p:cNvSpPr/>
          <p:nvPr/>
        </p:nvSpPr>
        <p:spPr>
          <a:xfrm>
            <a:off x="11763375" y="6496050"/>
            <a:ext cx="1143000" cy="25641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Rectángulo 16"/>
          <p:cNvSpPr/>
          <p:nvPr/>
        </p:nvSpPr>
        <p:spPr>
          <a:xfrm>
            <a:off x="12906374" y="3752849"/>
            <a:ext cx="11858863" cy="706577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17402175" y="10818620"/>
            <a:ext cx="3847698" cy="14812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33376" y="23416546"/>
            <a:ext cx="7848600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/>
          <p:cNvSpPr/>
          <p:nvPr/>
        </p:nvSpPr>
        <p:spPr>
          <a:xfrm>
            <a:off x="8818416" y="23416546"/>
            <a:ext cx="7655191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/>
          <p:cNvSpPr/>
          <p:nvPr/>
        </p:nvSpPr>
        <p:spPr>
          <a:xfrm>
            <a:off x="17110048" y="23416546"/>
            <a:ext cx="7655189" cy="44253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Rectángulo 29"/>
          <p:cNvSpPr/>
          <p:nvPr/>
        </p:nvSpPr>
        <p:spPr>
          <a:xfrm>
            <a:off x="333376" y="28668695"/>
            <a:ext cx="24431861" cy="571655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49" name="Grupo 48"/>
          <p:cNvGrpSpPr/>
          <p:nvPr/>
        </p:nvGrpSpPr>
        <p:grpSpPr>
          <a:xfrm>
            <a:off x="1175876" y="8179465"/>
            <a:ext cx="2705918" cy="2478807"/>
            <a:chOff x="709129" y="7874459"/>
            <a:chExt cx="2705918" cy="2478807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8145" y="8685451"/>
              <a:ext cx="887886" cy="887886"/>
            </a:xfrm>
            <a:prstGeom prst="rect">
              <a:avLst/>
            </a:prstGeom>
          </p:spPr>
        </p:pic>
        <p:pic>
          <p:nvPicPr>
            <p:cNvPr id="48" name="Imagen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2541" y="8763141"/>
              <a:ext cx="732506" cy="732506"/>
            </a:xfrm>
            <a:prstGeom prst="rect">
              <a:avLst/>
            </a:prstGeom>
          </p:spPr>
        </p:pic>
        <p:pic>
          <p:nvPicPr>
            <p:cNvPr id="52" name="Imagen 5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35" y="9620760"/>
              <a:ext cx="732506" cy="732506"/>
            </a:xfrm>
            <a:prstGeom prst="rect">
              <a:avLst/>
            </a:prstGeom>
          </p:spPr>
        </p:pic>
        <p:pic>
          <p:nvPicPr>
            <p:cNvPr id="53" name="Imagen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129" y="8763141"/>
              <a:ext cx="732506" cy="732506"/>
            </a:xfrm>
            <a:prstGeom prst="rect">
              <a:avLst/>
            </a:prstGeom>
          </p:spPr>
        </p:pic>
        <p:pic>
          <p:nvPicPr>
            <p:cNvPr id="54" name="Imagen 5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835" y="7874459"/>
              <a:ext cx="732506" cy="732506"/>
            </a:xfrm>
            <a:prstGeom prst="rect">
              <a:avLst/>
            </a:prstGeom>
          </p:spPr>
        </p:pic>
      </p:grpSp>
      <p:sp>
        <p:nvSpPr>
          <p:cNvPr id="57" name="CuadroTexto 56"/>
          <p:cNvSpPr txBox="1"/>
          <p:nvPr/>
        </p:nvSpPr>
        <p:spPr>
          <a:xfrm>
            <a:off x="1247775" y="3880139"/>
            <a:ext cx="9677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/>
              <a:t>Decrease in productivity caused by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generated from interruptions of the coding workflow. These interruptions come from activities related to version control.</a:t>
            </a:r>
            <a:endParaRPr lang="en-US" sz="3200" i="1" dirty="0"/>
          </a:p>
        </p:txBody>
      </p:sp>
      <p:sp>
        <p:nvSpPr>
          <p:cNvPr id="59" name="CuadroTexto 58"/>
          <p:cNvSpPr txBox="1"/>
          <p:nvPr/>
        </p:nvSpPr>
        <p:spPr>
          <a:xfrm>
            <a:off x="1057278" y="6038876"/>
            <a:ext cx="487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Contributions from various developers in a 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distributed development environment</a:t>
            </a:r>
            <a:r>
              <a:rPr lang="en-US" sz="3200" i="1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63" name="CuadroTexto 62"/>
          <p:cNvSpPr txBox="1"/>
          <p:nvPr/>
        </p:nvSpPr>
        <p:spPr>
          <a:xfrm>
            <a:off x="6877049" y="6214619"/>
            <a:ext cx="487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variants in </a:t>
            </a:r>
            <a:r>
              <a:rPr lang="en-US" sz="3200" b="1" i="1" dirty="0">
                <a:solidFill>
                  <a:schemeClr val="accent5">
                    <a:lumMod val="75000"/>
                  </a:schemeClr>
                </a:solidFill>
              </a:rPr>
              <a:t>software product lines</a:t>
            </a:r>
            <a:r>
              <a:rPr lang="es-MX" sz="3200" i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s-CO" sz="32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10534818" y="6879692"/>
            <a:ext cx="3600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How do we solve it?</a:t>
            </a:r>
            <a:endParaRPr lang="en-US" sz="4000" dirty="0"/>
          </a:p>
        </p:txBody>
      </p:sp>
      <p:sp>
        <p:nvSpPr>
          <p:cNvPr id="69" name="CuadroTexto 68"/>
          <p:cNvSpPr txBox="1"/>
          <p:nvPr/>
        </p:nvSpPr>
        <p:spPr>
          <a:xfrm>
            <a:off x="2540512" y="22197049"/>
            <a:ext cx="346952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Contribution management</a:t>
            </a:r>
            <a:endParaRPr lang="en-US" sz="3800" dirty="0"/>
          </a:p>
        </p:txBody>
      </p:sp>
      <p:sp>
        <p:nvSpPr>
          <p:cNvPr id="70" name="CuadroTexto 69"/>
          <p:cNvSpPr txBox="1"/>
          <p:nvPr/>
        </p:nvSpPr>
        <p:spPr>
          <a:xfrm>
            <a:off x="11310865" y="22317673"/>
            <a:ext cx="25814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>
                <a:solidFill>
                  <a:schemeClr val="accent5">
                    <a:lumMod val="75000"/>
                  </a:schemeClr>
                </a:solidFill>
              </a:rPr>
              <a:t>¿Cómo solucionarlo?</a:t>
            </a:r>
            <a:endParaRPr lang="es-CO" sz="3200" dirty="0"/>
          </a:p>
        </p:txBody>
      </p:sp>
      <p:sp>
        <p:nvSpPr>
          <p:cNvPr id="73" name="Rectángulo 72"/>
          <p:cNvSpPr/>
          <p:nvPr/>
        </p:nvSpPr>
        <p:spPr>
          <a:xfrm>
            <a:off x="19360844" y="22179432"/>
            <a:ext cx="3222931" cy="56418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5" name="Rectángulo 74"/>
          <p:cNvSpPr/>
          <p:nvPr/>
        </p:nvSpPr>
        <p:spPr>
          <a:xfrm>
            <a:off x="11069212" y="22298623"/>
            <a:ext cx="3153596" cy="65560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6" name="CuadroTexto 75"/>
          <p:cNvSpPr txBox="1"/>
          <p:nvPr/>
        </p:nvSpPr>
        <p:spPr>
          <a:xfrm>
            <a:off x="10859959" y="22142659"/>
            <a:ext cx="3565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Version management</a:t>
            </a:r>
            <a:endParaRPr lang="en-US" sz="3800" dirty="0"/>
          </a:p>
        </p:txBody>
      </p:sp>
      <p:sp>
        <p:nvSpPr>
          <p:cNvPr id="77" name="CuadroTexto 76"/>
          <p:cNvSpPr txBox="1"/>
          <p:nvPr/>
        </p:nvSpPr>
        <p:spPr>
          <a:xfrm>
            <a:off x="19328802" y="22159665"/>
            <a:ext cx="30936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b="1" dirty="0">
                <a:solidFill>
                  <a:schemeClr val="accent5">
                    <a:lumMod val="75000"/>
                  </a:schemeClr>
                </a:solidFill>
              </a:rPr>
              <a:t>Concurrent development</a:t>
            </a:r>
            <a:endParaRPr lang="en-US" sz="3800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3918613" y="4578257"/>
            <a:ext cx="7906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Build a collaborative IDE. The IDE must have features that reduce the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generated by workflow interruptions. The requirements of the IDE: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contribution management</a:t>
            </a:r>
            <a:r>
              <a:rPr lang="en-US" sz="3200" b="1" dirty="0"/>
              <a:t>,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version management</a:t>
            </a:r>
            <a:r>
              <a:rPr lang="en-US" sz="3200" b="1" dirty="0"/>
              <a:t> </a:t>
            </a:r>
            <a:r>
              <a:rPr lang="en-US" sz="3200" dirty="0"/>
              <a:t>and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concurrent development</a:t>
            </a:r>
            <a:endParaRPr lang="en-US" sz="3200" dirty="0"/>
          </a:p>
        </p:txBody>
      </p:sp>
      <p:grpSp>
        <p:nvGrpSpPr>
          <p:cNvPr id="83" name="Grupo 82"/>
          <p:cNvGrpSpPr/>
          <p:nvPr/>
        </p:nvGrpSpPr>
        <p:grpSpPr>
          <a:xfrm>
            <a:off x="5408217" y="8564768"/>
            <a:ext cx="1477955" cy="1444475"/>
            <a:chOff x="4997009" y="8023375"/>
            <a:chExt cx="2265597" cy="2214275"/>
          </a:xfrm>
        </p:grpSpPr>
        <p:pic>
          <p:nvPicPr>
            <p:cNvPr id="82" name="Imagen 8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7994" y="8368608"/>
              <a:ext cx="1467147" cy="1467147"/>
            </a:xfrm>
            <a:prstGeom prst="rect">
              <a:avLst/>
            </a:prstGeom>
          </p:spPr>
        </p:pic>
        <p:sp>
          <p:nvSpPr>
            <p:cNvPr id="79" name="Y 78"/>
            <p:cNvSpPr/>
            <p:nvPr/>
          </p:nvSpPr>
          <p:spPr>
            <a:xfrm>
              <a:off x="4997009" y="8023375"/>
              <a:ext cx="2265597" cy="2214275"/>
            </a:xfrm>
            <a:prstGeom prst="flowChartSummingJunction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4" name="Flecha derecha 83"/>
          <p:cNvSpPr/>
          <p:nvPr/>
        </p:nvSpPr>
        <p:spPr>
          <a:xfrm>
            <a:off x="4196173" y="8990457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8" name="Flecha derecha 87"/>
          <p:cNvSpPr/>
          <p:nvPr/>
        </p:nvSpPr>
        <p:spPr>
          <a:xfrm rot="10800000">
            <a:off x="7204875" y="8964080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9" name="CuadroTexto 88"/>
          <p:cNvSpPr txBox="1"/>
          <p:nvPr/>
        </p:nvSpPr>
        <p:spPr>
          <a:xfrm>
            <a:off x="17363389" y="10848295"/>
            <a:ext cx="4133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b="1" dirty="0"/>
              <a:t>Collab</a:t>
            </a:r>
            <a:r>
              <a:rPr lang="es-MX" sz="54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5400" dirty="0"/>
          </a:p>
        </p:txBody>
      </p:sp>
      <p:pic>
        <p:nvPicPr>
          <p:cNvPr id="1032" name="Picture 8" descr="Image result for IDE co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827" y="4560470"/>
            <a:ext cx="2113140" cy="21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CuadroTexto 91"/>
          <p:cNvSpPr txBox="1"/>
          <p:nvPr/>
        </p:nvSpPr>
        <p:spPr>
          <a:xfrm>
            <a:off x="13950500" y="7557909"/>
            <a:ext cx="79060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Context oriented programming </a:t>
            </a:r>
            <a:r>
              <a:rPr lang="en-US" sz="3200" dirty="0"/>
              <a:t>provides elements that are necessary for implementing the requirements of the IDE, mainly because handling different contexts (developers and product versions) must be done. </a:t>
            </a:r>
          </a:p>
        </p:txBody>
      </p:sp>
      <p:pic>
        <p:nvPicPr>
          <p:cNvPr id="85" name="Imagen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779" y="8039347"/>
            <a:ext cx="2697086" cy="2618925"/>
          </a:xfrm>
          <a:prstGeom prst="rect">
            <a:avLst/>
          </a:prstGeom>
        </p:spPr>
      </p:pic>
      <p:sp>
        <p:nvSpPr>
          <p:cNvPr id="86" name="CuadroTexto 85"/>
          <p:cNvSpPr txBox="1"/>
          <p:nvPr/>
        </p:nvSpPr>
        <p:spPr>
          <a:xfrm>
            <a:off x="22168894" y="7893753"/>
            <a:ext cx="18350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>
                <a:solidFill>
                  <a:schemeClr val="accent3">
                    <a:lumMod val="75000"/>
                  </a:schemeClr>
                </a:solidFill>
              </a:rPr>
              <a:t>COP</a:t>
            </a:r>
            <a:endParaRPr lang="es-CO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7" name="Cerrar llave 86"/>
          <p:cNvSpPr/>
          <p:nvPr/>
        </p:nvSpPr>
        <p:spPr>
          <a:xfrm rot="5400000">
            <a:off x="22469804" y="5905276"/>
            <a:ext cx="1219200" cy="2526539"/>
          </a:xfrm>
          <a:prstGeom prst="rightBrac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9" name="CuadroTexto 98"/>
          <p:cNvSpPr txBox="1"/>
          <p:nvPr/>
        </p:nvSpPr>
        <p:spPr>
          <a:xfrm>
            <a:off x="3162536" y="24285704"/>
            <a:ext cx="50194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Identifying authors of code fragments </a:t>
            </a:r>
            <a:r>
              <a:rPr lang="en-US" sz="3200" dirty="0"/>
              <a:t>and the possibility of toggling which ones are visible help in conflict resolution. </a:t>
            </a:r>
          </a:p>
        </p:txBody>
      </p:sp>
      <p:sp>
        <p:nvSpPr>
          <p:cNvPr id="104" name="CuadroTexto 103"/>
          <p:cNvSpPr txBox="1"/>
          <p:nvPr/>
        </p:nvSpPr>
        <p:spPr>
          <a:xfrm>
            <a:off x="11540621" y="23804001"/>
            <a:ext cx="49329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time required for creating and switching between product versions is reduced.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Every developer obtains a new product version </a:t>
            </a:r>
            <a:r>
              <a:rPr lang="en-US" sz="3200" dirty="0"/>
              <a:t>the moment it is created by any developer.</a:t>
            </a:r>
          </a:p>
        </p:txBody>
      </p:sp>
      <p:sp>
        <p:nvSpPr>
          <p:cNvPr id="105" name="CuadroTexto 104"/>
          <p:cNvSpPr txBox="1"/>
          <p:nvPr/>
        </p:nvSpPr>
        <p:spPr>
          <a:xfrm>
            <a:off x="19766850" y="23672028"/>
            <a:ext cx="50420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Developers can </a:t>
            </a: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view in real time all the changes made in the IDE</a:t>
            </a:r>
            <a:r>
              <a:rPr lang="en-US" sz="3200" b="1" dirty="0"/>
              <a:t> </a:t>
            </a:r>
            <a:r>
              <a:rPr lang="en-US" sz="3200" dirty="0"/>
              <a:t>(Product versions and code). This feature eliminates the need of constantly having to obtain the latest changes made by other </a:t>
            </a:r>
            <a:r>
              <a:rPr lang="en-US" sz="3200"/>
              <a:t>team members.</a:t>
            </a:r>
            <a:endParaRPr lang="en-US" sz="3200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11098759" y="28007334"/>
            <a:ext cx="30874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400" b="1" dirty="0" err="1">
                <a:solidFill>
                  <a:schemeClr val="accent5">
                    <a:lumMod val="75000"/>
                  </a:schemeClr>
                </a:solidFill>
              </a:rPr>
              <a:t>Validation</a:t>
            </a:r>
            <a:endParaRPr lang="es-CO" sz="4400" dirty="0"/>
          </a:p>
        </p:txBody>
      </p:sp>
      <p:sp>
        <p:nvSpPr>
          <p:cNvPr id="100" name="CuadroTexto 99"/>
          <p:cNvSpPr txBox="1"/>
          <p:nvPr/>
        </p:nvSpPr>
        <p:spPr>
          <a:xfrm>
            <a:off x="1354077" y="29262673"/>
            <a:ext cx="60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MX" sz="3200" b="1" dirty="0"/>
              <a:t> </a:t>
            </a:r>
            <a:r>
              <a:rPr lang="es-MX" sz="3200" b="1" dirty="0" err="1"/>
              <a:t>Experiments</a:t>
            </a:r>
            <a:endParaRPr lang="es-CO" sz="3200" b="1" dirty="0"/>
          </a:p>
        </p:txBody>
      </p:sp>
      <p:pic>
        <p:nvPicPr>
          <p:cNvPr id="1034" name="Picture 10" descr="Image result for eclipse ide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074" y="30055090"/>
            <a:ext cx="2774393" cy="69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git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18" y="30095530"/>
            <a:ext cx="1490976" cy="6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CuadroTexto 101"/>
          <p:cNvSpPr txBox="1"/>
          <p:nvPr/>
        </p:nvSpPr>
        <p:spPr>
          <a:xfrm>
            <a:off x="3942528" y="29820841"/>
            <a:ext cx="639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038" name="Picture 14" descr="Image result for sublime text log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48" y="32529316"/>
            <a:ext cx="2885055" cy="101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CuadroTexto 116"/>
          <p:cNvSpPr txBox="1"/>
          <p:nvPr/>
        </p:nvSpPr>
        <p:spPr>
          <a:xfrm>
            <a:off x="3942527" y="32317505"/>
            <a:ext cx="63970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5">
                    <a:lumMod val="75000"/>
                  </a:schemeClr>
                </a:solidFill>
              </a:rPr>
              <a:t>+</a:t>
            </a:r>
            <a:endParaRPr lang="es-CO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9" name="Picture 12" descr="Image result for git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14" y="32622066"/>
            <a:ext cx="1490976" cy="66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Elipse 102"/>
          <p:cNvSpPr/>
          <p:nvPr/>
        </p:nvSpPr>
        <p:spPr>
          <a:xfrm>
            <a:off x="679942" y="30174278"/>
            <a:ext cx="201409" cy="24906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1" name="Elipse 120"/>
          <p:cNvSpPr/>
          <p:nvPr/>
        </p:nvSpPr>
        <p:spPr>
          <a:xfrm>
            <a:off x="687655" y="32913140"/>
            <a:ext cx="201409" cy="249064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3" name="CuadroTexto 122"/>
          <p:cNvSpPr txBox="1"/>
          <p:nvPr/>
        </p:nvSpPr>
        <p:spPr>
          <a:xfrm>
            <a:off x="6574542" y="29820841"/>
            <a:ext cx="11356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5">
                    <a:lumMod val="75000"/>
                  </a:schemeClr>
                </a:solidFill>
              </a:rPr>
              <a:t>VS</a:t>
            </a:r>
            <a:endParaRPr lang="es-CO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4" name="CuadroTexto 123"/>
          <p:cNvSpPr txBox="1"/>
          <p:nvPr/>
        </p:nvSpPr>
        <p:spPr>
          <a:xfrm>
            <a:off x="6485526" y="32369337"/>
            <a:ext cx="11356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>
                <a:solidFill>
                  <a:schemeClr val="accent5">
                    <a:lumMod val="75000"/>
                  </a:schemeClr>
                </a:solidFill>
              </a:rPr>
              <a:t>VS</a:t>
            </a:r>
            <a:endParaRPr lang="es-CO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7793072" y="30055090"/>
            <a:ext cx="265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/>
              <a:t>Collab</a:t>
            </a:r>
            <a:r>
              <a:rPr lang="es-MX" sz="48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4800" dirty="0"/>
          </a:p>
        </p:txBody>
      </p:sp>
      <p:sp>
        <p:nvSpPr>
          <p:cNvPr id="126" name="CuadroTexto 125"/>
          <p:cNvSpPr txBox="1"/>
          <p:nvPr/>
        </p:nvSpPr>
        <p:spPr>
          <a:xfrm>
            <a:off x="7768056" y="32477900"/>
            <a:ext cx="2651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b="1" dirty="0"/>
              <a:t>Collab</a:t>
            </a:r>
            <a:r>
              <a:rPr lang="es-MX" sz="4800" b="1" dirty="0">
                <a:solidFill>
                  <a:schemeClr val="accent5">
                    <a:lumMod val="75000"/>
                  </a:schemeClr>
                </a:solidFill>
              </a:rPr>
              <a:t>IDE</a:t>
            </a:r>
            <a:endParaRPr lang="es-CO" sz="4800" dirty="0"/>
          </a:p>
        </p:txBody>
      </p:sp>
      <p:sp>
        <p:nvSpPr>
          <p:cNvPr id="109" name="CuadroTexto 108"/>
          <p:cNvSpPr txBox="1"/>
          <p:nvPr/>
        </p:nvSpPr>
        <p:spPr>
          <a:xfrm>
            <a:off x="10707809" y="29784510"/>
            <a:ext cx="2813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Product variants development</a:t>
            </a:r>
          </a:p>
        </p:txBody>
      </p:sp>
      <p:sp>
        <p:nvSpPr>
          <p:cNvPr id="128" name="CuadroTexto 127"/>
          <p:cNvSpPr txBox="1"/>
          <p:nvPr/>
        </p:nvSpPr>
        <p:spPr>
          <a:xfrm>
            <a:off x="10610256" y="32190497"/>
            <a:ext cx="2931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Collaborative product development</a:t>
            </a:r>
          </a:p>
        </p:txBody>
      </p:sp>
      <p:sp>
        <p:nvSpPr>
          <p:cNvPr id="127" name="Rectángulo 126"/>
          <p:cNvSpPr/>
          <p:nvPr/>
        </p:nvSpPr>
        <p:spPr>
          <a:xfrm>
            <a:off x="15229421" y="28855451"/>
            <a:ext cx="171399" cy="17177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1" name="Rectángulo 140"/>
          <p:cNvSpPr/>
          <p:nvPr/>
        </p:nvSpPr>
        <p:spPr>
          <a:xfrm>
            <a:off x="17549642" y="28849275"/>
            <a:ext cx="171399" cy="17177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24" name="CuadroTexto 1023"/>
          <p:cNvSpPr txBox="1"/>
          <p:nvPr/>
        </p:nvSpPr>
        <p:spPr>
          <a:xfrm>
            <a:off x="15460098" y="28648952"/>
            <a:ext cx="1903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CollabIDE</a:t>
            </a:r>
            <a:endParaRPr lang="es-CO" sz="3200" dirty="0"/>
          </a:p>
        </p:txBody>
      </p:sp>
      <p:sp>
        <p:nvSpPr>
          <p:cNvPr id="143" name="CuadroTexto 142"/>
          <p:cNvSpPr txBox="1"/>
          <p:nvPr/>
        </p:nvSpPr>
        <p:spPr>
          <a:xfrm>
            <a:off x="17780318" y="28642776"/>
            <a:ext cx="2246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Another</a:t>
            </a:r>
            <a:r>
              <a:rPr lang="es-MX" sz="3200" dirty="0"/>
              <a:t> IDE</a:t>
            </a:r>
            <a:endParaRPr lang="es-CO" sz="3200" dirty="0"/>
          </a:p>
        </p:txBody>
      </p:sp>
      <p:sp>
        <p:nvSpPr>
          <p:cNvPr id="1025" name="CuadroTexto 1024"/>
          <p:cNvSpPr txBox="1"/>
          <p:nvPr/>
        </p:nvSpPr>
        <p:spPr>
          <a:xfrm>
            <a:off x="19928388" y="30028274"/>
            <a:ext cx="5036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 graphs show the time spent in version control for each experiment. In both cases the </a:t>
            </a:r>
            <a:r>
              <a:rPr lang="en-US" sz="3200" i="1" dirty="0">
                <a:solidFill>
                  <a:schemeClr val="accent6">
                    <a:lumMod val="75000"/>
                  </a:schemeClr>
                </a:solidFill>
              </a:rPr>
              <a:t>Overhead </a:t>
            </a:r>
            <a:r>
              <a:rPr lang="en-US" sz="3200" dirty="0"/>
              <a:t>was reduced when using </a:t>
            </a:r>
            <a:r>
              <a:rPr lang="en-US" sz="3200" dirty="0" err="1"/>
              <a:t>CollabIDE</a:t>
            </a:r>
            <a:r>
              <a:rPr lang="en-US" sz="3200" dirty="0"/>
              <a:t>.</a:t>
            </a:r>
          </a:p>
        </p:txBody>
      </p:sp>
      <p:sp>
        <p:nvSpPr>
          <p:cNvPr id="64" name="Rectángulo 63"/>
          <p:cNvSpPr/>
          <p:nvPr/>
        </p:nvSpPr>
        <p:spPr>
          <a:xfrm>
            <a:off x="526781" y="3043561"/>
            <a:ext cx="3669392" cy="99149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>
                <a:solidFill>
                  <a:schemeClr val="accent5">
                    <a:lumMod val="75000"/>
                  </a:schemeClr>
                </a:solidFill>
              </a:rPr>
              <a:t>PROBLEM</a:t>
            </a:r>
            <a:endParaRPr lang="es-CO" sz="4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8" name="Rectángulo 18"/>
          <p:cNvSpPr/>
          <p:nvPr/>
        </p:nvSpPr>
        <p:spPr>
          <a:xfrm>
            <a:off x="5709757" y="27464137"/>
            <a:ext cx="5383814" cy="753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0" name="Rectángulo 18"/>
          <p:cNvSpPr/>
          <p:nvPr/>
        </p:nvSpPr>
        <p:spPr>
          <a:xfrm>
            <a:off x="14182227" y="27462245"/>
            <a:ext cx="5383814" cy="7532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0" name="Flecha derecha 83"/>
          <p:cNvSpPr/>
          <p:nvPr/>
        </p:nvSpPr>
        <p:spPr>
          <a:xfrm>
            <a:off x="13521208" y="30378348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1" name="Flecha derecha 83"/>
          <p:cNvSpPr/>
          <p:nvPr/>
        </p:nvSpPr>
        <p:spPr>
          <a:xfrm>
            <a:off x="13542057" y="32759483"/>
            <a:ext cx="1090202" cy="443942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0" name="Picture 9" descr="A picture containing thing, object, clock&#10;&#10;Description generated with very high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94" y="24244979"/>
            <a:ext cx="2143125" cy="2619375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22" y="24207451"/>
            <a:ext cx="2143125" cy="2619375"/>
          </a:xfrm>
          <a:prstGeom prst="rect">
            <a:avLst/>
          </a:prstGeom>
          <a:effectLst/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3320" y="24203667"/>
            <a:ext cx="2143125" cy="2619375"/>
          </a:xfrm>
          <a:prstGeom prst="rect">
            <a:avLst/>
          </a:prstGeom>
          <a:effectLst/>
        </p:spPr>
      </p:pic>
      <p:sp>
        <p:nvSpPr>
          <p:cNvPr id="33" name="Rectangle 32"/>
          <p:cNvSpPr/>
          <p:nvPr/>
        </p:nvSpPr>
        <p:spPr>
          <a:xfrm>
            <a:off x="5206276" y="12465294"/>
            <a:ext cx="14859000" cy="893368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creenshot&#10;&#10;Description generated with very high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56" y="12604447"/>
            <a:ext cx="14556231" cy="86689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2967" y="34994850"/>
            <a:ext cx="945883" cy="9458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822574" y="34928284"/>
            <a:ext cx="718132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About the author</a:t>
            </a:r>
          </a:p>
          <a:p>
            <a:pPr algn="r"/>
            <a:r>
              <a:rPr lang="en-US" sz="2200" dirty="0">
                <a:solidFill>
                  <a:schemeClr val="bg1"/>
                </a:solidFill>
              </a:rPr>
              <a:t>https://sbeltran10.github.io/SantiagoBeltranHomePage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1001" y="34998901"/>
            <a:ext cx="941832" cy="941832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803733" y="34926227"/>
            <a:ext cx="5305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CO" sz="3000" dirty="0">
                <a:solidFill>
                  <a:schemeClr val="bg1"/>
                </a:solidFill>
              </a:rPr>
              <a:t>View </a:t>
            </a:r>
            <a:r>
              <a:rPr lang="es-CO" sz="3000" dirty="0" err="1">
                <a:solidFill>
                  <a:schemeClr val="bg1"/>
                </a:solidFill>
              </a:rPr>
              <a:t>it</a:t>
            </a:r>
            <a:r>
              <a:rPr lang="es-CO" sz="3000" dirty="0">
                <a:solidFill>
                  <a:schemeClr val="bg1"/>
                </a:solidFill>
              </a:rPr>
              <a:t> </a:t>
            </a:r>
            <a:r>
              <a:rPr lang="es-CO" sz="3000" dirty="0" err="1">
                <a:solidFill>
                  <a:schemeClr val="bg1"/>
                </a:solidFill>
              </a:rPr>
              <a:t>on</a:t>
            </a:r>
            <a:r>
              <a:rPr lang="es-CO" sz="3000" dirty="0">
                <a:solidFill>
                  <a:schemeClr val="bg1"/>
                </a:solidFill>
              </a:rPr>
              <a:t> </a:t>
            </a:r>
            <a:r>
              <a:rPr lang="es-CO" sz="3000" dirty="0" err="1">
                <a:solidFill>
                  <a:schemeClr val="bg1"/>
                </a:solidFill>
              </a:rPr>
              <a:t>Github</a:t>
            </a:r>
            <a:endParaRPr lang="es-CO" sz="3000" dirty="0">
              <a:solidFill>
                <a:schemeClr val="bg1"/>
              </a:solidFill>
            </a:endParaRPr>
          </a:p>
          <a:p>
            <a:pPr algn="r"/>
            <a:r>
              <a:rPr lang="es-CO" sz="2200" dirty="0">
                <a:solidFill>
                  <a:schemeClr val="bg1"/>
                </a:solidFill>
              </a:rPr>
              <a:t>https://github.com/sbeltran10/collabIDE</a:t>
            </a:r>
          </a:p>
        </p:txBody>
      </p:sp>
      <p:sp>
        <p:nvSpPr>
          <p:cNvPr id="93" name="CuadroTexto 108"/>
          <p:cNvSpPr txBox="1"/>
          <p:nvPr/>
        </p:nvSpPr>
        <p:spPr>
          <a:xfrm>
            <a:off x="2228488" y="30928404"/>
            <a:ext cx="677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 developers</a:t>
            </a:r>
          </a:p>
        </p:txBody>
      </p:sp>
      <p:sp>
        <p:nvSpPr>
          <p:cNvPr id="94" name="CuadroTexto 108"/>
          <p:cNvSpPr txBox="1"/>
          <p:nvPr/>
        </p:nvSpPr>
        <p:spPr>
          <a:xfrm>
            <a:off x="2160358" y="33542209"/>
            <a:ext cx="6777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 groups – 2 developers per group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0B5670-C2A9-4666-B210-CB0D87764B2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080478" y="31886439"/>
            <a:ext cx="4566300" cy="2377646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59B50-CE4F-456C-BABC-CFBB43D566C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080239" y="29377559"/>
            <a:ext cx="4566300" cy="2377646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sp>
        <p:nvSpPr>
          <p:cNvPr id="95" name="Rectángulo 7">
            <a:extLst>
              <a:ext uri="{FF2B5EF4-FFF2-40B4-BE49-F238E27FC236}">
                <a16:creationId xmlns:a16="http://schemas.microsoft.com/office/drawing/2014/main" id="{D9CF2D00-F58E-481C-8B2B-DD152BE13CD3}"/>
              </a:ext>
            </a:extLst>
          </p:cNvPr>
          <p:cNvSpPr/>
          <p:nvPr/>
        </p:nvSpPr>
        <p:spPr>
          <a:xfrm>
            <a:off x="18564225" y="168576"/>
            <a:ext cx="6638925" cy="595091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6" name="Rectángulo 7">
            <a:extLst>
              <a:ext uri="{FF2B5EF4-FFF2-40B4-BE49-F238E27FC236}">
                <a16:creationId xmlns:a16="http://schemas.microsoft.com/office/drawing/2014/main" id="{57E257B2-F59D-41A8-A3CD-02E4FA8EF42E}"/>
              </a:ext>
            </a:extLst>
          </p:cNvPr>
          <p:cNvSpPr/>
          <p:nvPr/>
        </p:nvSpPr>
        <p:spPr>
          <a:xfrm>
            <a:off x="18564225" y="1066193"/>
            <a:ext cx="6400203" cy="1216920"/>
          </a:xfrm>
          <a:prstGeom prst="rect">
            <a:avLst/>
          </a:prstGeom>
          <a:solidFill>
            <a:srgbClr val="24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7" name="CuadroTexto 8">
            <a:extLst>
              <a:ext uri="{FF2B5EF4-FFF2-40B4-BE49-F238E27FC236}">
                <a16:creationId xmlns:a16="http://schemas.microsoft.com/office/drawing/2014/main" id="{8994590B-3408-4B6A-9889-62A7BD417A12}"/>
              </a:ext>
            </a:extLst>
          </p:cNvPr>
          <p:cNvSpPr txBox="1"/>
          <p:nvPr/>
        </p:nvSpPr>
        <p:spPr>
          <a:xfrm>
            <a:off x="19810000" y="82877"/>
            <a:ext cx="499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bg1"/>
                </a:solidFill>
              </a:rPr>
              <a:t>Faculty of Engineering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8" name="CuadroTexto 8">
            <a:extLst>
              <a:ext uri="{FF2B5EF4-FFF2-40B4-BE49-F238E27FC236}">
                <a16:creationId xmlns:a16="http://schemas.microsoft.com/office/drawing/2014/main" id="{F0494270-1338-4ED6-9C59-9BD36879A0D6}"/>
              </a:ext>
            </a:extLst>
          </p:cNvPr>
          <p:cNvSpPr txBox="1"/>
          <p:nvPr/>
        </p:nvSpPr>
        <p:spPr>
          <a:xfrm>
            <a:off x="18521188" y="828171"/>
            <a:ext cx="6287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Systems and Computing Engineering Department</a:t>
            </a:r>
            <a:endParaRPr lang="en-US" sz="40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366835"/>
      </p:ext>
    </p:extLst>
  </p:cSld>
  <p:clrMapOvr>
    <a:masterClrMapping/>
  </p:clrMapOvr>
</p:sld>
</file>

<file path=ppt/theme/theme1.xml><?xml version="1.0" encoding="utf-8"?>
<a:theme xmlns:a="http://schemas.openxmlformats.org/drawingml/2006/main" name="FormatoPoster_ISI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stersInvestigacion" id="{D959789F-7C6C-C840-A820-9D76BA96E514}" vid="{DE1612A0-BF95-BF4E-B9AF-E78A0732F9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FormatoPoster_ISIS_v2</Template>
  <TotalTime>996</TotalTime>
  <Words>323</Words>
  <Application>Microsoft Office PowerPoint</Application>
  <PresentationFormat>Custom</PresentationFormat>
  <Paragraphs>40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FormatoPoster_ISIS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Santiago Beltran Caicedo</dc:creator>
  <cp:lastModifiedBy>Santiago Beltran Caicedo</cp:lastModifiedBy>
  <cp:revision>81</cp:revision>
  <dcterms:created xsi:type="dcterms:W3CDTF">2017-05-16T04:00:31Z</dcterms:created>
  <dcterms:modified xsi:type="dcterms:W3CDTF">2017-06-30T01:23:30Z</dcterms:modified>
</cp:coreProperties>
</file>